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pPr>
              <a:defRPr sz="1800">
                <a:solidFill>
                  <a:srgbClr val="05213F"/>
                </a:solidFill>
                <a:latin typeface="Microsoft YaHei"/>
                <a:ea typeface="Microsoft YaHei"/>
              </a:defRPr>
            </a:pPr>
            <a:r>
              <a:t>归一化通量（示例数据）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示例曲线</c:v>
                </c:pt>
              </c:strCache>
            </c:strRef>
          </c:tx>
          <c:spPr>
            <a:ln>
              <a:solidFill>
                <a:srgbClr val="08ACA8"/>
              </a:solidFill>
            </a:ln>
          </c:spPr>
          <c:marker>
            <c:symbol val="circle"/>
            <c:spPr>
              <a:solidFill>
                <a:srgbClr val="08ACA8"/>
              </a:solidFill>
              <a:ln>
                <a:solidFill>
                  <a:srgbClr val="08ACA8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0</c:v>
                </c:pt>
                <c:pt idx="1">
                  <c:v>20</c:v>
                </c:pt>
                <c:pt idx="2">
                  <c:v>40</c:v>
                </c:pt>
                <c:pt idx="3">
                  <c:v>60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1.0</c:v>
                </c:pt>
                <c:pt idx="1">
                  <c:v>0.93</c:v>
                </c:pt>
                <c:pt idx="2">
                  <c:v>0.85</c:v>
                </c:pt>
                <c:pt idx="3">
                  <c:v>0.78</c:v>
                </c:pt>
              </c:numCache>
            </c:numRef>
          </c:val>
          <c:smooth val="0"/>
        </c:ser>
        <c:dLbls>
          <c:numFmt formatCode="0.00" sourceLinked="0"/>
          <c:txPr>
            <a:bodyPr/>
            <a:lstStyle/>
            <a:p>
              <a:pPr>
                <a:defRPr sz="1800">
                  <a:solidFill>
                    <a:srgbClr val="05213F"/>
                  </a:solidFill>
                  <a:latin typeface="Microsoft YaHei"/>
                  <a:ea typeface="Microsoft YaHei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>
                    <a:solidFill>
                      <a:srgbClr val="05213F"/>
                    </a:solidFill>
                    <a:latin typeface="Microsoft YaHei"/>
                    <a:ea typeface="Microsoft YaHei"/>
                  </a:defRPr>
                </a:pPr>
                <a:r>
                  <a:t>时间 (min)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05213F"/>
                </a:solidFill>
                <a:latin typeface="Microsoft YaHei"/>
                <a:ea typeface="Microsoft YaHei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.1"/>
          <c:min val="0.6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800">
                    <a:solidFill>
                      <a:srgbClr val="05213F"/>
                    </a:solidFill>
                    <a:latin typeface="Microsoft YaHei"/>
                    <a:ea typeface="Microsoft YaHei"/>
                  </a:defRPr>
                </a:pPr>
                <a:r>
                  <a:t>J/J0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05213F"/>
                </a:solidFill>
                <a:latin typeface="Microsoft YaHei"/>
                <a:ea typeface="Microsoft YaHei"/>
              </a:defRPr>
            </a:pPr>
          </a:p>
        </c:txPr>
        <c:crossAx val="2118791784"/>
        <c:crosses val="autoZero"/>
        <c:majorUnit val="0.1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rgbClr val="05213F"/>
          </a:solidFill>
          <a:latin typeface="Microsoft YaHei"/>
          <a:ea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本地展示试点。图像为AI示意，示例数据不代表真实产品、设备或实验结果。普通文案与关系线/图表/表格为原生对象；独立设备插画内部像素不承诺可编辑。</a:t>
            </a:r>
          </a:p>
          <a:p>
            <a:r>
              <a:t>[visual-A-S01] 状态：illustrative；素材来源：provenance/tech-generation.json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本地展示试点。图像为AI示意，示例数据不代表真实产品、设备或实验结果。普通文案与关系线/图表/表格为原生对象；独立设备插画内部像素不承诺可编辑。</a:t>
            </a:r>
          </a:p>
          <a:p>
            <a:r>
              <a:t>[visual-A-S02] 状态：illustrative；素材来源：provenance/process-generation.json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本地展示试点。图像为AI示意，示例数据不代表真实产品、设备或实验结果。普通文案与关系线/图表/表格为原生对象；独立设备插画内部像素不承诺可编辑。</a:t>
            </a:r>
          </a:p>
          <a:p>
            <a:r>
              <a:t>[visual-A-S03] 状态：illustrative；素材来源：provenance/research-generation.json</a:t>
            </a:r>
          </a:p>
          <a:p>
            <a:r>
              <a:t>[flux-chart] 状态：illustrative；来源 ID：EXAMPLE</a:t>
            </a:r>
          </a:p>
          <a:p>
            <a:r>
              <a:t>[data-table] 状态：illustrative；来源 ID：EXAMPLE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chart" Target="../charts/chart1.xml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A79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APW:showcase:S01:visual-A-S01:picture" descr="tech-dev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360" y="1064175"/>
            <a:ext cx="7924799" cy="4455330"/>
          </a:xfrm>
          <a:prstGeom prst="rect">
            <a:avLst/>
          </a:prstGeom>
        </p:spPr>
      </p:pic>
      <p:sp>
        <p:nvSpPr>
          <p:cNvPr id="3" name="APW:showcase:S01:descriptor:text"/>
          <p:cNvSpPr txBox="1"/>
          <p:nvPr/>
        </p:nvSpPr>
        <p:spPr>
          <a:xfrm>
            <a:off x="707136" y="3051810"/>
            <a:ext cx="4876800" cy="51435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2800" b="0">
                <a:solidFill>
                  <a:srgbClr val="FFFFFF"/>
                </a:solidFill>
                <a:latin typeface="Microsoft YaHei"/>
              </a:defRPr>
            </a:pPr>
            <a:r>
              <a:t>桌面知识协作终端</a:t>
            </a:r>
          </a:p>
        </p:txBody>
      </p:sp>
      <p:sp>
        <p:nvSpPr>
          <p:cNvPr id="4" name="APW:showcase:S01:example:text"/>
          <p:cNvSpPr txBox="1"/>
          <p:nvPr/>
        </p:nvSpPr>
        <p:spPr>
          <a:xfrm>
            <a:off x="670560" y="6309360"/>
            <a:ext cx="3657600" cy="30861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1200" b="0">
                <a:solidFill>
                  <a:srgbClr val="BBCAF8"/>
                </a:solidFill>
                <a:latin typeface="Microsoft YaHei"/>
              </a:defRPr>
            </a:pPr>
            <a:r>
              <a:t>概念产品 · 示例</a:t>
            </a:r>
          </a:p>
        </p:txBody>
      </p:sp>
      <p:sp>
        <p:nvSpPr>
          <p:cNvPr id="5" name="APW:showcase:S01:features:text"/>
          <p:cNvSpPr txBox="1"/>
          <p:nvPr/>
        </p:nvSpPr>
        <p:spPr>
          <a:xfrm>
            <a:off x="707136" y="4539996"/>
            <a:ext cx="5852160" cy="37719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  <a:latin typeface="Microsoft YaHei"/>
              </a:defRPr>
            </a:pPr>
            <a:r>
              <a:t>会后脉络留存 · 资料语义检索 · 任务线索串联</a:t>
            </a:r>
          </a:p>
        </p:txBody>
      </p:sp>
      <p:sp>
        <p:nvSpPr>
          <p:cNvPr id="6" name="APW:showcase:S01:takeaway:text"/>
          <p:cNvSpPr txBox="1"/>
          <p:nvPr/>
        </p:nvSpPr>
        <p:spPr>
          <a:xfrm>
            <a:off x="707136" y="3771900"/>
            <a:ext cx="5242560" cy="48006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2000" b="0">
                <a:solidFill>
                  <a:srgbClr val="FFFFFF"/>
                </a:solidFill>
                <a:latin typeface="Microsoft YaHei"/>
              </a:defRPr>
            </a:pPr>
            <a:r>
              <a:t>让每次讨论，都接得上下一步。</a:t>
            </a:r>
          </a:p>
        </p:txBody>
      </p:sp>
      <p:sp>
        <p:nvSpPr>
          <p:cNvPr id="7" name="APW:showcase:S01:title:text"/>
          <p:cNvSpPr txBox="1"/>
          <p:nvPr/>
        </p:nvSpPr>
        <p:spPr>
          <a:xfrm>
            <a:off x="670560" y="1577340"/>
            <a:ext cx="3901440" cy="123444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8800" b="1">
                <a:solidFill>
                  <a:srgbClr val="FFFFFF"/>
                </a:solidFill>
                <a:latin typeface="Microsoft YaHei"/>
              </a:defRPr>
            </a:pPr>
            <a:r>
              <a:t>知栈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0E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APW:showcase:S02:visual-A-S02:picture" descr="process-equip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211" y="1440180"/>
            <a:ext cx="8773576" cy="4937760"/>
          </a:xfrm>
          <a:prstGeom prst="rect">
            <a:avLst/>
          </a:prstGeom>
        </p:spPr>
      </p:pic>
      <p:cxnSp>
        <p:nvCxnSpPr>
          <p:cNvPr id="3" name="APW:showcase:S02:exchange-to-reuse:connector"/>
          <p:cNvCxnSpPr/>
          <p:nvPr/>
        </p:nvCxnSpPr>
        <p:spPr>
          <a:xfrm flipH="1">
            <a:off x="6583679" y="5486400"/>
            <a:ext cx="1950720" cy="0"/>
          </a:xfrm>
          <a:prstGeom prst="line">
            <a:avLst/>
          </a:prstGeom>
          <a:ln w="50800">
            <a:solidFill>
              <a:srgbClr val="058C9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APW:showcase:S02:exhaust-to-exchange:connector"/>
          <p:cNvCxnSpPr/>
          <p:nvPr/>
        </p:nvCxnSpPr>
        <p:spPr>
          <a:xfrm>
            <a:off x="10058399" y="4046220"/>
            <a:ext cx="0" cy="994410"/>
          </a:xfrm>
          <a:prstGeom prst="line">
            <a:avLst/>
          </a:prstGeom>
          <a:ln w="50800">
            <a:solidFill>
              <a:srgbClr val="D36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APW:showcase:S02:heat-to-production:connector"/>
          <p:cNvCxnSpPr/>
          <p:nvPr/>
        </p:nvCxnSpPr>
        <p:spPr>
          <a:xfrm>
            <a:off x="4511040" y="3669030"/>
            <a:ext cx="609600" cy="0"/>
          </a:xfrm>
          <a:prstGeom prst="line">
            <a:avLst/>
          </a:prstGeom>
          <a:ln w="50800">
            <a:solidFill>
              <a:srgbClr val="D36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APW:showcase:S02:production-to-exhaust:connector"/>
          <p:cNvCxnSpPr/>
          <p:nvPr/>
        </p:nvCxnSpPr>
        <p:spPr>
          <a:xfrm>
            <a:off x="8412479" y="3669030"/>
            <a:ext cx="975360" cy="0"/>
          </a:xfrm>
          <a:prstGeom prst="line">
            <a:avLst/>
          </a:prstGeom>
          <a:ln w="50800">
            <a:solidFill>
              <a:srgbClr val="D36A0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APW:showcase:S02:return-to-heating:connector"/>
          <p:cNvCxnSpPr/>
          <p:nvPr/>
        </p:nvCxnSpPr>
        <p:spPr>
          <a:xfrm flipV="1">
            <a:off x="3169920" y="4046220"/>
            <a:ext cx="0" cy="1234440"/>
          </a:xfrm>
          <a:prstGeom prst="line">
            <a:avLst/>
          </a:prstGeom>
          <a:ln w="50800">
            <a:solidFill>
              <a:srgbClr val="058C9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APW:showcase:S02:reuse-to-upturn:connector"/>
          <p:cNvCxnSpPr/>
          <p:nvPr/>
        </p:nvCxnSpPr>
        <p:spPr>
          <a:xfrm flipH="1">
            <a:off x="3169920" y="5486400"/>
            <a:ext cx="975360" cy="0"/>
          </a:xfrm>
          <a:prstGeom prst="line">
            <a:avLst/>
          </a:prstGeom>
          <a:ln w="50800">
            <a:solidFill>
              <a:srgbClr val="058C99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PW:showcase:S02:boundary:text"/>
          <p:cNvSpPr txBox="1"/>
          <p:nvPr/>
        </p:nvSpPr>
        <p:spPr>
          <a:xfrm>
            <a:off x="2194560" y="6583680"/>
            <a:ext cx="7924799" cy="24003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1200" b="0">
                <a:solidFill>
                  <a:srgbClr val="05213F"/>
                </a:solidFill>
                <a:latin typeface="Microsoft YaHei"/>
              </a:defRPr>
            </a:pPr>
            <a:r>
              <a:t>流程为机制示意，不构成工程设计参数。</a:t>
            </a:r>
          </a:p>
        </p:txBody>
      </p:sp>
      <p:sp>
        <p:nvSpPr>
          <p:cNvPr id="10" name="APW:showcase:S02:exchange:text"/>
          <p:cNvSpPr txBox="1"/>
          <p:nvPr/>
        </p:nvSpPr>
        <p:spPr>
          <a:xfrm>
            <a:off x="8412479" y="6069330"/>
            <a:ext cx="1828800" cy="425196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600" b="1">
                <a:solidFill>
                  <a:srgbClr val="05213F"/>
                </a:solidFill>
                <a:latin typeface="Microsoft YaHei"/>
              </a:defRPr>
            </a:pPr>
            <a:r>
              <a:t>换热</a:t>
            </a:r>
          </a:p>
        </p:txBody>
      </p:sp>
      <p:sp>
        <p:nvSpPr>
          <p:cNvPr id="11" name="APW:showcase:S02:exhaust:text"/>
          <p:cNvSpPr txBox="1"/>
          <p:nvPr/>
        </p:nvSpPr>
        <p:spPr>
          <a:xfrm>
            <a:off x="9143999" y="1405890"/>
            <a:ext cx="1828800" cy="425196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600" b="1">
                <a:solidFill>
                  <a:srgbClr val="05213F"/>
                </a:solidFill>
                <a:latin typeface="Microsoft YaHei"/>
              </a:defRPr>
            </a:pPr>
            <a:r>
              <a:t>排热</a:t>
            </a:r>
          </a:p>
        </p:txBody>
      </p:sp>
      <p:sp>
        <p:nvSpPr>
          <p:cNvPr id="12" name="APW:showcase:S02:heat:text"/>
          <p:cNvSpPr txBox="1"/>
          <p:nvPr/>
        </p:nvSpPr>
        <p:spPr>
          <a:xfrm>
            <a:off x="2194560" y="1405890"/>
            <a:ext cx="1950720" cy="425196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600" b="1">
                <a:solidFill>
                  <a:srgbClr val="05213F"/>
                </a:solidFill>
                <a:latin typeface="Microsoft YaHei"/>
              </a:defRPr>
            </a:pPr>
            <a:r>
              <a:t>加热</a:t>
            </a:r>
          </a:p>
        </p:txBody>
      </p:sp>
      <p:sp>
        <p:nvSpPr>
          <p:cNvPr id="13" name="APW:showcase:S02:production:text"/>
          <p:cNvSpPr txBox="1"/>
          <p:nvPr/>
        </p:nvSpPr>
        <p:spPr>
          <a:xfrm>
            <a:off x="5669280" y="1405890"/>
            <a:ext cx="1950720" cy="425196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600" b="1">
                <a:solidFill>
                  <a:srgbClr val="05213F"/>
                </a:solidFill>
                <a:latin typeface="Microsoft YaHei"/>
              </a:defRPr>
            </a:pPr>
            <a:r>
              <a:t>生产</a:t>
            </a:r>
          </a:p>
        </p:txBody>
      </p:sp>
      <p:sp>
        <p:nvSpPr>
          <p:cNvPr id="14" name="APW:showcase:S02:reuse:text"/>
          <p:cNvSpPr txBox="1"/>
          <p:nvPr/>
        </p:nvSpPr>
        <p:spPr>
          <a:xfrm>
            <a:off x="4389120" y="6069330"/>
            <a:ext cx="1828800" cy="425196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600" b="1">
                <a:solidFill>
                  <a:srgbClr val="05213F"/>
                </a:solidFill>
                <a:latin typeface="Microsoft YaHei"/>
              </a:defRPr>
            </a:pPr>
            <a:r>
              <a:t>回用</a:t>
            </a:r>
          </a:p>
        </p:txBody>
      </p:sp>
      <p:sp>
        <p:nvSpPr>
          <p:cNvPr id="15" name="APW:showcase:S02:takeaway:text"/>
          <p:cNvSpPr txBox="1"/>
          <p:nvPr/>
        </p:nvSpPr>
        <p:spPr>
          <a:xfrm>
            <a:off x="1706880" y="960120"/>
            <a:ext cx="8900159" cy="41148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2000" b="0">
                <a:solidFill>
                  <a:srgbClr val="05213F"/>
                </a:solidFill>
                <a:latin typeface="Microsoft YaHei"/>
              </a:defRPr>
            </a:pPr>
            <a:r>
              <a:t>先找到稳定热源，再匹配同时发生的用热需求。</a:t>
            </a:r>
          </a:p>
        </p:txBody>
      </p:sp>
      <p:sp>
        <p:nvSpPr>
          <p:cNvPr id="16" name="APW:showcase:S02:title:text"/>
          <p:cNvSpPr txBox="1"/>
          <p:nvPr/>
        </p:nvSpPr>
        <p:spPr>
          <a:xfrm>
            <a:off x="1828800" y="171450"/>
            <a:ext cx="8534399" cy="75438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4600" b="1">
                <a:solidFill>
                  <a:srgbClr val="05213F"/>
                </a:solidFill>
                <a:latin typeface="Microsoft YaHei"/>
              </a:defRPr>
            </a:pPr>
            <a:r>
              <a:t>把损失，接回流程。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APW:showcase:S03:visual-A-S03:picture" descr="research-membra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2079" y="5006340"/>
            <a:ext cx="2194560" cy="1097280"/>
          </a:xfrm>
          <a:prstGeom prst="rect">
            <a:avLst/>
          </a:prstGeom>
        </p:spPr>
      </p:pic>
      <p:graphicFrame>
        <p:nvGraphicFramePr>
          <p:cNvPr id="3" name="APW:showcase:S03:flux-chart:chart"/>
          <p:cNvGraphicFramePr>
            <a:graphicFrameLocks noGrp="1"/>
          </p:cNvGraphicFramePr>
          <p:nvPr/>
        </p:nvGraphicFramePr>
        <p:xfrm>
          <a:off x="426720" y="1405890"/>
          <a:ext cx="7437119" cy="48006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4" name="APW:showcase:S03:data-table:table"/>
          <p:cNvGraphicFramePr>
            <a:graphicFrameLocks noGrp="1"/>
          </p:cNvGraphicFramePr>
          <p:nvPr/>
        </p:nvGraphicFramePr>
        <p:xfrm>
          <a:off x="8107679" y="3909060"/>
          <a:ext cx="3657600" cy="1062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731520"/>
                <a:gridCol w="731520"/>
                <a:gridCol w="731520"/>
                <a:gridCol w="731520"/>
              </a:tblGrid>
              <a:tr h="354330">
                <a:tc gridSpan="5"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示例数据表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35433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min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J/J0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1.00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0.93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0.85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0">
                          <a:solidFill>
                            <a:srgbClr val="05213F"/>
                          </a:solidFill>
                          <a:latin typeface="Microsoft YaHei"/>
                        </a:defRPr>
                      </a:pPr>
                      <a:r>
                        <a:t>0.78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APW:showcase:S03:boundary:text"/>
          <p:cNvSpPr txBox="1"/>
          <p:nvPr/>
        </p:nvSpPr>
        <p:spPr>
          <a:xfrm>
            <a:off x="7985759" y="6172200"/>
            <a:ext cx="3779520" cy="30861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ctr">
              <a:defRPr sz="1800" b="1">
                <a:solidFill>
                  <a:srgbClr val="9C2C14"/>
                </a:solidFill>
                <a:latin typeface="Microsoft YaHei"/>
              </a:defRPr>
            </a:pPr>
            <a:r>
              <a:t>演示数据，非实验结果</a:t>
            </a:r>
          </a:p>
        </p:txBody>
      </p:sp>
      <p:sp>
        <p:nvSpPr>
          <p:cNvPr id="6" name="APW:showcase:S03:single:text"/>
          <p:cNvSpPr txBox="1"/>
          <p:nvPr/>
        </p:nvSpPr>
        <p:spPr>
          <a:xfrm>
            <a:off x="8107679" y="1714500"/>
            <a:ext cx="3657600" cy="96012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2200" b="1">
                <a:solidFill>
                  <a:srgbClr val="05213F"/>
                </a:solidFill>
                <a:latin typeface="Microsoft YaHei"/>
              </a:defRPr>
            </a:pPr>
            <a:r>
              <a:t>单次示例曲线，</a:t>
            </a:r>
          </a:p>
          <a:p>
            <a:pPr algn="l">
              <a:defRPr sz="2200" b="1">
                <a:solidFill>
                  <a:srgbClr val="05213F"/>
                </a:solidFill>
                <a:latin typeface="Microsoft YaHei"/>
              </a:defRPr>
            </a:pPr>
            <a:r>
              <a:t>不能推断显著性。</a:t>
            </a:r>
          </a:p>
        </p:txBody>
      </p:sp>
      <p:sp>
        <p:nvSpPr>
          <p:cNvPr id="7" name="APW:showcase:S03:takeaway:text"/>
          <p:cNvSpPr txBox="1"/>
          <p:nvPr/>
        </p:nvSpPr>
        <p:spPr>
          <a:xfrm>
            <a:off x="8107679" y="277749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2000" b="1">
                <a:solidFill>
                  <a:srgbClr val="05213F"/>
                </a:solidFill>
                <a:latin typeface="Microsoft YaHei"/>
              </a:defRPr>
            </a:pPr>
            <a:r>
              <a:t>机理判断仍需重复与对照。</a:t>
            </a:r>
          </a:p>
        </p:txBody>
      </p:sp>
      <p:sp>
        <p:nvSpPr>
          <p:cNvPr id="8" name="APW:showcase:S03:title:text"/>
          <p:cNvSpPr txBox="1"/>
          <p:nvPr/>
        </p:nvSpPr>
        <p:spPr>
          <a:xfrm>
            <a:off x="548640" y="240030"/>
            <a:ext cx="11216639" cy="788670"/>
          </a:xfrm>
          <a:prstGeom prst="rect">
            <a:avLst/>
          </a:prstGeom>
          <a:noFill/>
          <a:ln>
            <a:noFill/>
          </a:ln>
        </p:spPr>
        <p:txBody>
          <a:bodyPr wrap="square" lIns="54864" rIns="54864" tIns="27432" bIns="27432" anchor="ctr">
            <a:spAutoFit/>
          </a:bodyPr>
          <a:lstStyle/>
          <a:p>
            <a:pPr algn="l">
              <a:defRPr sz="4500" b="1">
                <a:solidFill>
                  <a:srgbClr val="05213F"/>
                </a:solidFill>
                <a:latin typeface="Microsoft YaHei"/>
              </a:defRPr>
            </a:pPr>
            <a:r>
              <a:t>先看趋势，再讨论机理。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hybrid-industry-sampler</dc:title>
  <dc:subject>Standalone showcase; editable native PowerPoint objects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