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61646"/>
  <p:notesSz cx="6861646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svg"/><Relationship Id="rId4" Type="http://schemas.openxmlformats.org/officeDocument/2006/relationships/image" Target="../media/image-2-4.png"/><Relationship Id="rId5" Type="http://schemas.openxmlformats.org/officeDocument/2006/relationships/image" Target="../media/image-2-5.svg"/><Relationship Id="rId6" Type="http://schemas.openxmlformats.org/officeDocument/2006/relationships/image" Target="../media/image-2-6.png"/><Relationship Id="rId7" Type="http://schemas.openxmlformats.org/officeDocument/2006/relationships/image" Target="../media/image-2-7.svg"/><Relationship Id="rId8" Type="http://schemas.openxmlformats.org/officeDocument/2006/relationships/image" Target="../media/image-2-8.png"/><Relationship Id="rId9" Type="http://schemas.openxmlformats.org/officeDocument/2006/relationships/image" Target="../media/image-2-9.svg"/><Relationship Id="rId10" Type="http://schemas.openxmlformats.org/officeDocument/2006/relationships/image" Target="../media/image-2-10.png"/><Relationship Id="rId11" Type="http://schemas.openxmlformats.org/officeDocument/2006/relationships/image" Target="../media/image-2-11.png"/><Relationship Id="rId12" Type="http://schemas.openxmlformats.org/officeDocument/2006/relationships/image" Target="../media/image-2-12.png"/><Relationship Id="rId13" Type="http://schemas.openxmlformats.org/officeDocument/2006/relationships/image" Target="../media/image-2-13.png"/><Relationship Id="rId14" Type="http://schemas.openxmlformats.org/officeDocument/2006/relationships/image" Target="../media/image-2-14.png"/><Relationship Id="rId15" Type="http://schemas.openxmlformats.org/officeDocument/2006/relationships/image" Target="../media/image-2-15.png"/><Relationship Id="rId16" Type="http://schemas.openxmlformats.org/officeDocument/2006/relationships/image" Target="../media/image-2-16.svg"/><Relationship Id="rId17" Type="http://schemas.openxmlformats.org/officeDocument/2006/relationships/image" Target="../media/image-2-17.png"/><Relationship Id="rId18" Type="http://schemas.openxmlformats.org/officeDocument/2006/relationships/image" Target="../media/image-2-18.svg"/><Relationship Id="rId19" Type="http://schemas.openxmlformats.org/officeDocument/2006/relationships/image" Target="../media/image-2-19.png"/><Relationship Id="rId20" Type="http://schemas.openxmlformats.org/officeDocument/2006/relationships/image" Target="../media/image-2-20.svg"/><Relationship Id="rId21" Type="http://schemas.openxmlformats.org/officeDocument/2006/relationships/image" Target="../media/image-2-21.png"/><Relationship Id="rId22" Type="http://schemas.openxmlformats.org/officeDocument/2006/relationships/image" Target="../media/image-2-22.svg"/><Relationship Id="rId23" Type="http://schemas.openxmlformats.org/officeDocument/2006/relationships/image" Target="../media/image-2-23.png"/><Relationship Id="rId24" Type="http://schemas.openxmlformats.org/officeDocument/2006/relationships/image" Target="../media/image-2-24.svg"/><Relationship Id="rId25" Type="http://schemas.openxmlformats.org/officeDocument/2006/relationships/image" Target="../media/image-2-25.png"/><Relationship Id="rId26" Type="http://schemas.openxmlformats.org/officeDocument/2006/relationships/image" Target="../media/image-2-26.svg"/><Relationship Id="rId27" Type="http://schemas.openxmlformats.org/officeDocument/2006/relationships/image" Target="../media/image-2-27.png"/><Relationship Id="rId28" Type="http://schemas.openxmlformats.org/officeDocument/2006/relationships/image" Target="../media/image-2-28.svg"/><Relationship Id="rId29" Type="http://schemas.openxmlformats.org/officeDocument/2006/relationships/image" Target="../media/image-2-29.png"/><Relationship Id="rId30" Type="http://schemas.openxmlformats.org/officeDocument/2006/relationships/image" Target="../media/image-2-30.svg"/><Relationship Id="rId31" Type="http://schemas.openxmlformats.org/officeDocument/2006/relationships/image" Target="../media/image-2-31.png"/><Relationship Id="rId32" Type="http://schemas.openxmlformats.org/officeDocument/2006/relationships/image" Target="../media/image-2-32.svg"/><Relationship Id="rId33" Type="http://schemas.openxmlformats.org/officeDocument/2006/relationships/image" Target="../media/image-2-33.png"/><Relationship Id="rId34" Type="http://schemas.openxmlformats.org/officeDocument/2006/relationships/image" Target="../media/image-2-34.svg"/><Relationship Id="rId35" Type="http://schemas.openxmlformats.org/officeDocument/2006/relationships/image" Target="../media/image-2-35.png"/><Relationship Id="rId36" Type="http://schemas.openxmlformats.org/officeDocument/2006/relationships/image" Target="../media/image-2-36.svg"/><Relationship Id="rId37" Type="http://schemas.openxmlformats.org/officeDocument/2006/relationships/image" Target="../media/image-2-37.png"/><Relationship Id="rId38" Type="http://schemas.openxmlformats.org/officeDocument/2006/relationships/image" Target="../media/image-2-38.svg"/><Relationship Id="rId39" Type="http://schemas.openxmlformats.org/officeDocument/2006/relationships/image" Target="../media/image-2-39.png"/><Relationship Id="rId40" Type="http://schemas.openxmlformats.org/officeDocument/2006/relationships/image" Target="../media/image-2-40.svg"/><Relationship Id="rId41" Type="http://schemas.openxmlformats.org/officeDocument/2006/relationships/image" Target="../media/image-2-41.png"/><Relationship Id="rId42" Type="http://schemas.openxmlformats.org/officeDocument/2006/relationships/image" Target="../media/image-2-42.svg"/><Relationship Id="rId43" Type="http://schemas.openxmlformats.org/officeDocument/2006/relationships/image" Target="../media/image-2-43.png"/><Relationship Id="rId44" Type="http://schemas.openxmlformats.org/officeDocument/2006/relationships/image" Target="../media/image-2-44.svg"/><Relationship Id="rId45" Type="http://schemas.openxmlformats.org/officeDocument/2006/relationships/image" Target="../media/image-2-45.png"/><Relationship Id="rId46" Type="http://schemas.openxmlformats.org/officeDocument/2006/relationships/image" Target="../media/image-2-46.svg"/><Relationship Id="rId47" Type="http://schemas.openxmlformats.org/officeDocument/2006/relationships/image" Target="../media/image-2-47.png"/><Relationship Id="rId48" Type="http://schemas.openxmlformats.org/officeDocument/2006/relationships/image" Target="../media/image-2-48.svg"/><Relationship Id="rId49" Type="http://schemas.openxmlformats.org/officeDocument/2006/relationships/image" Target="../media/image-2-49.png"/><Relationship Id="rId50" Type="http://schemas.openxmlformats.org/officeDocument/2006/relationships/image" Target="../media/image-2-50.svg"/><Relationship Id="rId51" Type="http://schemas.openxmlformats.org/officeDocument/2006/relationships/image" Target="../media/image-2-51.png"/><Relationship Id="rId52" Type="http://schemas.openxmlformats.org/officeDocument/2006/relationships/image" Target="../media/image-2-52.svg"/><Relationship Id="rId53" Type="http://schemas.openxmlformats.org/officeDocument/2006/relationships/image" Target="../media/image-2-53.png"/><Relationship Id="rId54" Type="http://schemas.openxmlformats.org/officeDocument/2006/relationships/image" Target="../media/image-2-54.svg"/><Relationship Id="rId55" Type="http://schemas.openxmlformats.org/officeDocument/2006/relationships/image" Target="../media/image-2-55.png"/><Relationship Id="rId56" Type="http://schemas.openxmlformats.org/officeDocument/2006/relationships/image" Target="../media/image-2-56.svg"/><Relationship Id="rId57" Type="http://schemas.openxmlformats.org/officeDocument/2006/relationships/image" Target="../media/image-2-57.png"/><Relationship Id="rId58" Type="http://schemas.openxmlformats.org/officeDocument/2006/relationships/image" Target="../media/image-2-58.svg"/><Relationship Id="rId59" Type="http://schemas.openxmlformats.org/officeDocument/2006/relationships/image" Target="../media/image-2-59.png"/><Relationship Id="rId60" Type="http://schemas.openxmlformats.org/officeDocument/2006/relationships/image" Target="../media/image-2-60.svg"/><Relationship Id="rId61" Type="http://schemas.openxmlformats.org/officeDocument/2006/relationships/image" Target="../media/image-2-61.png"/><Relationship Id="rId62" Type="http://schemas.openxmlformats.org/officeDocument/2006/relationships/image" Target="../media/image-2-62.svg"/><Relationship Id="rId63" Type="http://schemas.openxmlformats.org/officeDocument/2006/relationships/image" Target="../media/image-2-63.png"/><Relationship Id="rId64" Type="http://schemas.openxmlformats.org/officeDocument/2006/relationships/image" Target="../media/image-2-64.svg"/><Relationship Id="rId65" Type="http://schemas.openxmlformats.org/officeDocument/2006/relationships/image" Target="../media/image-2-65.png"/><Relationship Id="rId66" Type="http://schemas.openxmlformats.org/officeDocument/2006/relationships/image" Target="../media/image-2-66.svg"/><Relationship Id="rId67" Type="http://schemas.openxmlformats.org/officeDocument/2006/relationships/image" Target="../media/image-2-67.png"/><Relationship Id="rId68" Type="http://schemas.openxmlformats.org/officeDocument/2006/relationships/image" Target="../media/image-2-68.svg"/><Relationship Id="rId69" Type="http://schemas.openxmlformats.org/officeDocument/2006/relationships/slideLayout" Target="../slideLayouts/slideLayout1.xml"/><Relationship Id="rId7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image" Target="../media/image-3-9.png"/><Relationship Id="rId10" Type="http://schemas.openxmlformats.org/officeDocument/2006/relationships/image" Target="../media/image-3-10.svg"/><Relationship Id="rId11" Type="http://schemas.openxmlformats.org/officeDocument/2006/relationships/image" Target="../media/image-3-11.png"/><Relationship Id="rId12" Type="http://schemas.openxmlformats.org/officeDocument/2006/relationships/image" Target="../media/image-3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01-background" descr="S01-background - backgroun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3" name="S01-floor-reflection" descr="S01-floor-reflection - decorati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302" y="4157625"/>
            <a:ext cx="8135568" cy="2636766"/>
          </a:xfrm>
          <a:prstGeom prst="rect">
            <a:avLst/>
          </a:prstGeom>
        </p:spPr>
      </p:pic>
      <p:pic>
        <p:nvPicPr>
          <p:cNvPr id="4" name="S01-contact-shadow" descr="S01-contact-shadow - decoratio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7421" y="3904443"/>
            <a:ext cx="8223223" cy="2749925"/>
          </a:xfrm>
          <a:prstGeom prst="rect">
            <a:avLst/>
          </a:prstGeom>
        </p:spPr>
      </p:pic>
      <p:pic>
        <p:nvPicPr>
          <p:cNvPr id="5" name="S01-device-terminal" descr="S01-device-terminal - illustration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926" y="694186"/>
            <a:ext cx="9753600" cy="5483483"/>
          </a:xfrm>
          <a:prstGeom prst="rect">
            <a:avLst/>
          </a:prstGeom>
        </p:spPr>
      </p:pic>
      <p:pic>
        <p:nvPicPr>
          <p:cNvPr id="6" name="S01-wordmark" descr="S01-wordmark - special-typography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196" y="1480862"/>
            <a:ext cx="3583467" cy="1492804"/>
          </a:xfrm>
          <a:prstGeom prst="rect">
            <a:avLst/>
          </a:prstGeom>
        </p:spPr>
      </p:pic>
      <p:sp>
        <p:nvSpPr>
          <p:cNvPr id="7" name="S01-descriptor"/>
          <p:cNvSpPr/>
          <p:nvPr/>
        </p:nvSpPr>
        <p:spPr>
          <a:xfrm>
            <a:off x="736478" y="3077167"/>
            <a:ext cx="3346967" cy="3573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3100" dirty="0">
                <a:solidFill>
                  <a:srgbClr val="E9ECF2"/>
                </a:solidFill>
                <a:latin typeface="Microsoft YaHei UI" pitchFamily="34" charset="0"/>
                <a:ea typeface="Microsoft YaHei UI" pitchFamily="34" charset="-122"/>
                <a:cs typeface="Microsoft YaHei UI" pitchFamily="34" charset="-120"/>
              </a:rPr>
              <a:t>桌面知识协作终端</a:t>
            </a:r>
            <a:endParaRPr lang="en-US" sz="3100" dirty="0"/>
          </a:p>
        </p:txBody>
      </p:sp>
      <p:sp>
        <p:nvSpPr>
          <p:cNvPr id="8" name="S01-takeaway"/>
          <p:cNvSpPr/>
          <p:nvPr/>
        </p:nvSpPr>
        <p:spPr>
          <a:xfrm>
            <a:off x="729187" y="3762603"/>
            <a:ext cx="3718852" cy="2552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67" dirty="0">
                <a:solidFill>
                  <a:srgbClr val="C7DCF4"/>
                </a:solidFill>
                <a:latin typeface="Microsoft YaHei UI" pitchFamily="34" charset="0"/>
                <a:ea typeface="Microsoft YaHei UI" pitchFamily="34" charset="-122"/>
                <a:cs typeface="Microsoft YaHei UI" pitchFamily="34" charset="-120"/>
              </a:rPr>
              <a:t>让每次讨论，都接得上下一步。</a:t>
            </a:r>
            <a:endParaRPr lang="en-US" sz="2067" dirty="0"/>
          </a:p>
        </p:txBody>
      </p:sp>
      <p:sp>
        <p:nvSpPr>
          <p:cNvPr id="9" name="S01-features"/>
          <p:cNvSpPr/>
          <p:nvPr/>
        </p:nvSpPr>
        <p:spPr>
          <a:xfrm>
            <a:off x="751062" y="4484498"/>
            <a:ext cx="4017818" cy="1531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435" dirty="0">
                <a:solidFill>
                  <a:srgbClr val="DDE2ED"/>
                </a:solidFill>
                <a:latin typeface="Microsoft YaHei UI" pitchFamily="34" charset="0"/>
                <a:ea typeface="Microsoft YaHei UI" pitchFamily="34" charset="-122"/>
                <a:cs typeface="Microsoft YaHei UI" pitchFamily="34" charset="-120"/>
              </a:rPr>
              <a:t>会后脉络留存 · 资料语义检索 · 任务线索串联</a:t>
            </a:r>
            <a:endParaRPr lang="en-US" sz="1435" dirty="0"/>
          </a:p>
        </p:txBody>
      </p:sp>
      <p:sp>
        <p:nvSpPr>
          <p:cNvPr id="10" name="S01-example"/>
          <p:cNvSpPr/>
          <p:nvPr/>
        </p:nvSpPr>
        <p:spPr>
          <a:xfrm>
            <a:off x="422928" y="6336632"/>
            <a:ext cx="1071904" cy="1239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76" dirty="0">
                <a:solidFill>
                  <a:srgbClr val="516CAD"/>
                </a:solidFill>
                <a:latin typeface="Microsoft YaHei UI" pitchFamily="34" charset="0"/>
                <a:ea typeface="Microsoft YaHei UI" pitchFamily="34" charset="-122"/>
                <a:cs typeface="Microsoft YaHei UI" pitchFamily="34" charset="-120"/>
              </a:rPr>
              <a:t>概念产品 · 示例</a:t>
            </a:r>
            <a:endParaRPr lang="en-US" sz="97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02-background-paper" descr="S02-background-paper - backgroun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3" name="S02-flow-orange-heat-production" descr="S02-flow-orange-heat-production - connector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4" name="S02-flow-orange-production-exhaust" descr="S02-flow-orange-production-exhaust - connector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5" name="S02-flow-orange-exhaust-exchanger" descr="S02-flow-orange-exhaust-exchanger - connector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6" name="S02-flow-teal-return" descr="S02-flow-teal-return - connector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7" name="S02-device-heating" descr="S02-device-heating - illustration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8185" y="1286212"/>
            <a:ext cx="3275433" cy="2529475"/>
          </a:xfrm>
          <a:prstGeom prst="rect">
            <a:avLst/>
          </a:prstGeom>
        </p:spPr>
      </p:pic>
      <p:pic>
        <p:nvPicPr>
          <p:cNvPr id="8" name="S02-device-production" descr="S02-device-production - illustration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19438" y="2142496"/>
            <a:ext cx="4433746" cy="1662618"/>
          </a:xfrm>
          <a:prstGeom prst="rect">
            <a:avLst/>
          </a:prstGeom>
        </p:spPr>
      </p:pic>
      <p:pic>
        <p:nvPicPr>
          <p:cNvPr id="9" name="S02-device-exhaust" descr="S02-device-exhaust - illustration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95966" y="1236700"/>
            <a:ext cx="1683984" cy="2526048"/>
          </a:xfrm>
          <a:prstGeom prst="rect">
            <a:avLst/>
          </a:prstGeom>
        </p:spPr>
      </p:pic>
      <p:pic>
        <p:nvPicPr>
          <p:cNvPr id="10" name="S02-device-recovery" descr="S02-device-recovery - illustration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46244" y="3797239"/>
            <a:ext cx="3352435" cy="1889031"/>
          </a:xfrm>
          <a:prstGeom prst="rect">
            <a:avLst/>
          </a:prstGeom>
        </p:spPr>
      </p:pic>
      <p:pic>
        <p:nvPicPr>
          <p:cNvPr id="11" name="S02-device-exchanger" descr="S02-device-exchanger - illustration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94206" y="3749988"/>
            <a:ext cx="3677871" cy="2071109"/>
          </a:xfrm>
          <a:prstGeom prst="rect">
            <a:avLst/>
          </a:prstGeom>
        </p:spPr>
      </p:pic>
      <p:pic>
        <p:nvPicPr>
          <p:cNvPr id="12" name="S02-support-ground-384" descr="S02-support-ground-384 - decoration">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13" name="S02-support-ground-529" descr="S02-support-ground-529 - decoration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14" name="S02-support-ground-653" descr="S02-support-ground-653 - decoration">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15" name="S02-support-ground-1150" descr="S02-support-ground-1150 - decoration">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16" name="S02-flow-orange-exchanger-side" descr="S02-flow-orange-exchanger-side - connector">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17" name="S02-collar-teal-return-left" descr="S02-collar-teal-return-left - decoration">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18" name="S02-collar-hot-production-inlet" descr="S02-collar-hot-production-inlet - decoration">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19" name="S02-collar-hot-production-outlet" descr="S02-collar-hot-production-outlet - decoration">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20" name="S02-collar-hot-downcomer" descr="S02-collar-hot-downcomer - decoration">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21" name="S02-collar-exchanger-outlet" descr="S02-collar-exchanger-outlet - decoration">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22" name="S02-arrow-hot-heat-production" descr="S02-arrow-hot-heat-production - arrow">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23" name="S02-arrow-hot-production-exhaust" descr="S02-arrow-hot-production-exhaust - arrow">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24" name="S02-arrow-hot-exhaust-down" descr="S02-arrow-hot-exhaust-down - arrow">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25" name="S02-arrow-hot-exchanger-out" descr="S02-arrow-hot-exchanger-out - arrow">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26" name="S02-arrow-return-left-1" descr="S02-arrow-return-left-1 - arrow">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27" name="S02-arrow-return-left-2" descr="S02-arrow-return-left-2 - arrow">    </p:cNvPr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28" name="S02-arrow-return-left-3" descr="S02-arrow-return-left-3 - arrow">    </p:cNvPr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29" name="S02-arrow-return-up-1" descr="S02-arrow-return-up-1 - arrow">    </p:cNvPr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30" name="S02-arrow-return-up-2" descr="S02-arrow-return-up-2 - arrow">    </p:cNvPr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31" name="S02-badge-shell-heating" descr="S02-badge-shell-heating - decoration">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32" name="S02-badge-shell-production" descr="S02-badge-shell-production - decoration">    </p:cNvPr>
          <p:cNvPicPr>
            <a:picLocks noChangeAspect="1"/>
          </p:cNvPicPr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33" name="S02-badge-shell-exhaust" descr="S02-badge-shell-exhaust - decoration">    </p:cNvPr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34" name="S02-badge-shell-reuse" descr="S02-badge-shell-reuse - decoration">    </p:cNvPr>
          <p:cNvPicPr>
            <a:picLocks noChangeAspect="1"/>
          </p:cNvPicPr>
          <p:nvPr/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35" name="S02-badge-shell-exchanger" descr="S02-badge-shell-exchanger - decoration">    </p:cNvPr>
          <p:cNvPicPr>
            <a:picLocks noChangeAspect="1"/>
          </p:cNvPicPr>
          <p:nvPr/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sp>
        <p:nvSpPr>
          <p:cNvPr id="36" name="S02-text-badge-heating"/>
          <p:cNvSpPr/>
          <p:nvPr/>
        </p:nvSpPr>
        <p:spPr>
          <a:xfrm>
            <a:off x="2231311" y="1633378"/>
            <a:ext cx="729187" cy="3062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2182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加热</a:t>
            </a:r>
            <a:endParaRPr lang="en-US" sz="2182" dirty="0"/>
          </a:p>
        </p:txBody>
      </p:sp>
      <p:sp>
        <p:nvSpPr>
          <p:cNvPr id="37" name="S02-text-badge-production"/>
          <p:cNvSpPr/>
          <p:nvPr/>
        </p:nvSpPr>
        <p:spPr>
          <a:xfrm>
            <a:off x="6096000" y="1633378"/>
            <a:ext cx="780230" cy="3062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2182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生产</a:t>
            </a:r>
            <a:endParaRPr lang="en-US" sz="2182" dirty="0"/>
          </a:p>
        </p:txBody>
      </p:sp>
      <p:sp>
        <p:nvSpPr>
          <p:cNvPr id="38" name="S02-text-badge-exhaust"/>
          <p:cNvSpPr/>
          <p:nvPr/>
        </p:nvSpPr>
        <p:spPr>
          <a:xfrm>
            <a:off x="9530469" y="1633378"/>
            <a:ext cx="882316" cy="3062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2182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排热</a:t>
            </a:r>
            <a:endParaRPr lang="en-US" sz="2182" dirty="0"/>
          </a:p>
        </p:txBody>
      </p:sp>
      <p:sp>
        <p:nvSpPr>
          <p:cNvPr id="39" name="S02-text-badge-reuse"/>
          <p:cNvSpPr/>
          <p:nvPr/>
        </p:nvSpPr>
        <p:spPr>
          <a:xfrm>
            <a:off x="5738699" y="5643904"/>
            <a:ext cx="721895" cy="3062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2182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回用</a:t>
            </a:r>
            <a:endParaRPr lang="en-US" sz="2182" dirty="0"/>
          </a:p>
        </p:txBody>
      </p:sp>
      <p:sp>
        <p:nvSpPr>
          <p:cNvPr id="40" name="S02-text-badge-exchanger"/>
          <p:cNvSpPr/>
          <p:nvPr/>
        </p:nvSpPr>
        <p:spPr>
          <a:xfrm>
            <a:off x="9545053" y="5643904"/>
            <a:ext cx="867732" cy="3062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2182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换热</a:t>
            </a:r>
            <a:endParaRPr lang="en-US" sz="2182" dirty="0"/>
          </a:p>
        </p:txBody>
      </p:sp>
      <p:pic>
        <p:nvPicPr>
          <p:cNvPr id="41" name="S02-divider-title" descr="S02-divider-title - decoration">    </p:cNvPr>
          <p:cNvPicPr>
            <a:picLocks noChangeAspect="1"/>
          </p:cNvPicPr>
          <p:nvPr/>
        </p:nvPicPr>
        <p:blipFill>
          <a:blip r:embed="rId63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42" name="S02-divider-footer-left" descr="S02-divider-footer-left - decoration">    </p:cNvPr>
          <p:cNvPicPr>
            <a:picLocks noChangeAspect="1"/>
          </p:cNvPicPr>
          <p:nvPr/>
        </p:nvPicPr>
        <p:blipFill>
          <a:blip r:embed="rId65"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43" name="S02-divider-footer-right" descr="S02-divider-footer-right - decoration">    </p:cNvPr>
          <p:cNvPicPr>
            <a:picLocks noChangeAspect="1"/>
          </p:cNvPicPr>
          <p:nvPr/>
        </p:nvPicPr>
        <p:blipFill>
          <a:blip r:embed="rId67"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sp>
        <p:nvSpPr>
          <p:cNvPr id="44" name="S02-text-title"/>
          <p:cNvSpPr/>
          <p:nvPr/>
        </p:nvSpPr>
        <p:spPr>
          <a:xfrm>
            <a:off x="3274048" y="160421"/>
            <a:ext cx="5979330" cy="7583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2000"/>
              </a:lnSpc>
              <a:buNone/>
            </a:pPr>
            <a:r>
              <a:rPr lang="en-US" sz="4823" b="1" dirty="0">
                <a:solidFill>
                  <a:srgbClr val="0123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把损失，接回流程。</a:t>
            </a:r>
            <a:endParaRPr lang="en-US" sz="4823" dirty="0"/>
          </a:p>
        </p:txBody>
      </p:sp>
      <p:sp>
        <p:nvSpPr>
          <p:cNvPr id="45" name="S02-text-subtitle"/>
          <p:cNvSpPr/>
          <p:nvPr/>
        </p:nvSpPr>
        <p:spPr>
          <a:xfrm>
            <a:off x="3208421" y="1057321"/>
            <a:ext cx="5833493" cy="3208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952" dirty="0">
                <a:solidFill>
                  <a:srgbClr val="00152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先找到稳定热源，再匹配同时发生的用热需求。</a:t>
            </a:r>
            <a:endParaRPr lang="en-US" sz="1952" dirty="0"/>
          </a:p>
        </p:txBody>
      </p:sp>
      <p:sp>
        <p:nvSpPr>
          <p:cNvPr id="46" name="S02-text-footer"/>
          <p:cNvSpPr/>
          <p:nvPr/>
        </p:nvSpPr>
        <p:spPr>
          <a:xfrm>
            <a:off x="4448038" y="6416842"/>
            <a:ext cx="3346967" cy="175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21" dirty="0">
                <a:solidFill>
                  <a:srgbClr val="13243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流程为机制示意，不构成工程设计参数。</a:t>
            </a:r>
            <a:endParaRPr lang="en-US" sz="132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03-background" descr="S03-background - backgroun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3" name="S03-membrane" descr="S03-membrane - illustrati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0481" y="3213617"/>
            <a:ext cx="4447845" cy="2504741"/>
          </a:xfrm>
          <a:prstGeom prst="rect">
            <a:avLst/>
          </a:prstGeom>
        </p:spPr>
      </p:pic>
      <p:pic>
        <p:nvPicPr>
          <p:cNvPr id="4" name="S03-chart" descr="S03-chart - chart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4172" y="1852134"/>
            <a:ext cx="7802297" cy="4695962"/>
          </a:xfrm>
          <a:prstGeom prst="rect">
            <a:avLst/>
          </a:prstGeom>
        </p:spPr>
      </p:pic>
      <p:pic>
        <p:nvPicPr>
          <p:cNvPr id="5" name="S03-divider" descr="S03-divider - decoration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61684" y="1465665"/>
            <a:ext cx="14584" cy="5002220"/>
          </a:xfrm>
          <a:prstGeom prst="rect">
            <a:avLst/>
          </a:prstGeom>
        </p:spPr>
      </p:pic>
      <p:pic>
        <p:nvPicPr>
          <p:cNvPr id="6" name="S03-bullet-1" descr="S03-bullet-1 - decoration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09608" y="1983388"/>
            <a:ext cx="116670" cy="116670"/>
          </a:xfrm>
          <a:prstGeom prst="rect">
            <a:avLst/>
          </a:prstGeom>
        </p:spPr>
      </p:pic>
      <p:pic>
        <p:nvPicPr>
          <p:cNvPr id="7" name="S03-bullet-2" descr="S03-bullet-2 - decoration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09608" y="3011541"/>
            <a:ext cx="116670" cy="116670"/>
          </a:xfrm>
          <a:prstGeom prst="rect">
            <a:avLst/>
          </a:prstGeom>
        </p:spPr>
      </p:pic>
      <p:pic>
        <p:nvPicPr>
          <p:cNvPr id="8" name="S03-qualifier-frame" descr="S03-qualifier-frame - decoration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16900" y="5738699"/>
            <a:ext cx="3427177" cy="641684"/>
          </a:xfrm>
          <a:prstGeom prst="rect">
            <a:avLst/>
          </a:prstGeom>
        </p:spPr>
      </p:pic>
      <p:sp>
        <p:nvSpPr>
          <p:cNvPr id="9" name="S03-title"/>
          <p:cNvSpPr/>
          <p:nvPr/>
        </p:nvSpPr>
        <p:spPr>
          <a:xfrm>
            <a:off x="539598" y="226048"/>
            <a:ext cx="8385646" cy="1013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5397" b="1" dirty="0">
                <a:solidFill>
                  <a:srgbClr val="001E4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先看趋势，再讨论机理。</a:t>
            </a:r>
            <a:endParaRPr lang="en-US" sz="5397" dirty="0"/>
          </a:p>
        </p:txBody>
      </p:sp>
      <p:sp>
        <p:nvSpPr>
          <p:cNvPr id="10" name="S03-chart-heading"/>
          <p:cNvSpPr/>
          <p:nvPr/>
        </p:nvSpPr>
        <p:spPr>
          <a:xfrm>
            <a:off x="517722" y="1334411"/>
            <a:ext cx="5250144" cy="590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986" b="1" dirty="0">
                <a:solidFill>
                  <a:srgbClr val="001E4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归一化通量（示例数据）</a:t>
            </a:r>
            <a:endParaRPr lang="en-US" sz="2986" dirty="0"/>
          </a:p>
        </p:txBody>
      </p:sp>
      <p:sp>
        <p:nvSpPr>
          <p:cNvPr id="11" name="S03-single"/>
          <p:cNvSpPr/>
          <p:nvPr/>
        </p:nvSpPr>
        <p:spPr>
          <a:xfrm>
            <a:off x="8815866" y="1844842"/>
            <a:ext cx="3252172" cy="787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6000"/>
              </a:lnSpc>
              <a:buNone/>
            </a:pPr>
            <a:r>
              <a:rPr lang="en-US" sz="2124" dirty="0">
                <a:solidFill>
                  <a:srgbClr val="001E4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单次示例曲线，不能推断</a:t>
            </a:r>
            <a:endParaRPr lang="en-US" sz="2124" dirty="0"/>
          </a:p>
          <a:p>
            <a:pPr algn="l" indent="0" marL="0">
              <a:lnSpc>
                <a:spcPct val="146000"/>
              </a:lnSpc>
              <a:buNone/>
            </a:pPr>
            <a:r>
              <a:rPr lang="en-US" sz="2124" dirty="0">
                <a:solidFill>
                  <a:srgbClr val="001E4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显著性。</a:t>
            </a:r>
            <a:endParaRPr lang="en-US" sz="2124" dirty="0"/>
          </a:p>
        </p:txBody>
      </p:sp>
      <p:sp>
        <p:nvSpPr>
          <p:cNvPr id="12" name="S03-takeaway"/>
          <p:cNvSpPr/>
          <p:nvPr/>
        </p:nvSpPr>
        <p:spPr>
          <a:xfrm>
            <a:off x="8815866" y="2902163"/>
            <a:ext cx="3295923" cy="430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6000"/>
              </a:lnSpc>
              <a:buNone/>
            </a:pPr>
            <a:r>
              <a:rPr lang="en-US" sz="2124" dirty="0">
                <a:solidFill>
                  <a:srgbClr val="001E4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机理判断仍需重复与对照。</a:t>
            </a:r>
            <a:endParaRPr lang="en-US" sz="2124" dirty="0"/>
          </a:p>
        </p:txBody>
      </p:sp>
      <p:sp>
        <p:nvSpPr>
          <p:cNvPr id="13" name="S03-qualifier"/>
          <p:cNvSpPr/>
          <p:nvPr/>
        </p:nvSpPr>
        <p:spPr>
          <a:xfrm>
            <a:off x="8728364" y="5855368"/>
            <a:ext cx="3091751" cy="452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2297" b="1" dirty="0">
                <a:solidFill>
                  <a:srgbClr val="E22C1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演示数据，非实验结果</a:t>
            </a:r>
            <a:endParaRPr lang="en-US" sz="22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Independent reconstruction proof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Independent slide reconstruction proof</dc:title>
  <dc:subject>Standalone proof deck; not formal APW assembly acceptance</dc:subject>
  <dc:creator>APW reconstruction proof builder</dc:creator>
  <cp:lastModifiedBy>APW reconstruction proof builder</cp:lastModifiedBy>
  <cp:revision>1</cp:revision>
  <dcterms:created xsi:type="dcterms:W3CDTF">2026-10-13T17:16:27Z</dcterms:created>
  <dcterms:modified xsi:type="dcterms:W3CDTF">2026-10-13T17:16:27Z</dcterms:modified>
</cp:coreProperties>
</file>